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3" r:id="rId6"/>
    <p:sldId id="264" r:id="rId7"/>
    <p:sldId id="265" r:id="rId8"/>
    <p:sldId id="258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0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114">
          <p15:clr>
            <a:srgbClr val="A4A3A4"/>
          </p15:clr>
        </p15:guide>
        <p15:guide id="5" pos="5511">
          <p15:clr>
            <a:srgbClr val="A4A3A4"/>
          </p15:clr>
        </p15:guide>
        <p15:guide id="6" pos="2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37" autoAdjust="0"/>
  </p:normalViewPr>
  <p:slideViewPr>
    <p:cSldViewPr showGuides="1">
      <p:cViewPr>
        <p:scale>
          <a:sx n="60" d="100"/>
          <a:sy n="60" d="100"/>
        </p:scale>
        <p:origin x="-2262" y="-672"/>
      </p:cViewPr>
      <p:guideLst>
        <p:guide orient="horz" pos="300"/>
        <p:guide orient="horz" pos="3884"/>
        <p:guide orient="horz" pos="2160"/>
        <p:guide orient="horz" pos="1114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654E-5F12-4B91-8EAD-BEF9928A628A}" type="datetimeFigureOut">
              <a:rPr lang="nl-BE" smtClean="0"/>
              <a:t>9/01/2015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5C1F-9CA4-4177-B055-FC3EADA665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942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32AA-2A6B-4E8F-8F45-E9ABB38AE40B}" type="datetimeFigureOut">
              <a:rPr lang="nl-BE" smtClean="0"/>
              <a:t>9/01/2015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951C-60BE-466B-9D77-9ADE1390DD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12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-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7" y="3682471"/>
            <a:ext cx="8353425" cy="1338489"/>
          </a:xfrm>
          <a:noFill/>
        </p:spPr>
        <p:txBody>
          <a:bodyPr anchor="b"/>
          <a:lstStyle>
            <a:lvl1pPr algn="r">
              <a:defRPr cap="none" baseline="0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347913" y="5066080"/>
            <a:ext cx="6400800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in te vullen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3727730"/>
          </a:xfrm>
          <a:prstGeom prst="rect">
            <a:avLst/>
          </a:prstGeom>
        </p:spPr>
      </p:pic>
      <p:pic>
        <p:nvPicPr>
          <p:cNvPr id="10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6021360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0" y="6165380"/>
            <a:ext cx="504070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4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1052736"/>
            <a:ext cx="3070225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49" y="476250"/>
            <a:ext cx="5173663" cy="5649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95288" y="1988840"/>
            <a:ext cx="3070225" cy="41373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8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395288" y="1757363"/>
            <a:ext cx="8353425" cy="4408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BE" dirty="0" smtClean="0"/>
              <a:t>Klik op het pictogram om een tabel in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908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49570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 smtClean="0"/>
              <a:t>Klik op het pictogram om een afbeelding in te 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969048"/>
            <a:ext cx="6956426" cy="45719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nl-NL" dirty="0" smtClean="0"/>
              <a:t>Klik om het opschrift te bewerken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450305"/>
            <a:ext cx="6956426" cy="6256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6021360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0" y="6165380"/>
            <a:ext cx="504070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0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fon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4572001" y="-100"/>
            <a:ext cx="4176712" cy="5967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1999" y="3789040"/>
            <a:ext cx="4176713" cy="509141"/>
          </a:xfrm>
        </p:spPr>
        <p:txBody>
          <a:bodyPr anchor="ctr"/>
          <a:lstStyle>
            <a:lvl1pPr algn="ctr">
              <a:defRPr sz="1800">
                <a:solidFill>
                  <a:schemeClr val="accent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572000" y="476672"/>
            <a:ext cx="4176713" cy="1584176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titel van de presentatie in te vullen</a:t>
            </a:r>
            <a:endParaRPr lang="nl-BE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2204864"/>
            <a:ext cx="4176712" cy="1439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Klik om de gegevens van de presentator in te vullen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5048199"/>
            <a:ext cx="4176712" cy="936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Agentschap voor Natuur en Bos </a:t>
            </a:r>
            <a:br>
              <a:rPr lang="nl-BE" dirty="0" smtClean="0"/>
            </a:br>
            <a:r>
              <a:rPr lang="nl-BE" dirty="0" smtClean="0"/>
              <a:t>Koning Albert II-laan 20 bus 8 </a:t>
            </a:r>
            <a:br>
              <a:rPr lang="nl-BE" dirty="0" smtClean="0"/>
            </a:br>
            <a:r>
              <a:rPr lang="nl-BE" dirty="0" smtClean="0"/>
              <a:t>1000 Brussel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2636912"/>
            <a:ext cx="3744664" cy="1164880"/>
          </a:xfrm>
          <a:prstGeom prst="rect">
            <a:avLst/>
          </a:prstGeom>
        </p:spPr>
      </p:pic>
      <p:pic>
        <p:nvPicPr>
          <p:cNvPr id="14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0" y="6165380"/>
            <a:ext cx="504070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0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-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7" y="3682471"/>
            <a:ext cx="8353425" cy="1338489"/>
          </a:xfrm>
          <a:noFill/>
        </p:spPr>
        <p:txBody>
          <a:bodyPr anchor="b"/>
          <a:lstStyle>
            <a:lvl1pPr algn="r">
              <a:defRPr cap="none" baseline="0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347913" y="5066080"/>
            <a:ext cx="6400800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in te vullen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696900"/>
          </a:xfrm>
          <a:prstGeom prst="rect">
            <a:avLst/>
          </a:prstGeom>
        </p:spPr>
      </p:pic>
      <p:pic>
        <p:nvPicPr>
          <p:cNvPr id="10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6048563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0" y="6165380"/>
            <a:ext cx="489668" cy="3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3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-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7" y="3682471"/>
            <a:ext cx="8353425" cy="1338489"/>
          </a:xfrm>
          <a:noFill/>
        </p:spPr>
        <p:txBody>
          <a:bodyPr anchor="b"/>
          <a:lstStyle>
            <a:lvl1pPr algn="r">
              <a:defRPr cap="none" baseline="0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347913" y="5066080"/>
            <a:ext cx="6400800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in te vullen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82"/>
          <a:stretch/>
        </p:blipFill>
        <p:spPr>
          <a:xfrm>
            <a:off x="0" y="0"/>
            <a:ext cx="9144000" cy="3695748"/>
          </a:xfrm>
          <a:prstGeom prst="rect">
            <a:avLst/>
          </a:prstGeom>
        </p:spPr>
      </p:pic>
      <p:pic>
        <p:nvPicPr>
          <p:cNvPr id="12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6048563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0" y="6165380"/>
            <a:ext cx="489668" cy="3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7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gemen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83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4406900"/>
            <a:ext cx="8353425" cy="1362075"/>
          </a:xfrm>
        </p:spPr>
        <p:txBody>
          <a:bodyPr anchor="t">
            <a:normAutofit/>
          </a:bodyPr>
          <a:lstStyle>
            <a:lvl1pPr algn="r">
              <a:defRPr sz="3600" b="1" cap="none" baseline="0"/>
            </a:lvl1pPr>
          </a:lstStyle>
          <a:p>
            <a:r>
              <a:rPr lang="nl-NL" dirty="0" smtClean="0"/>
              <a:t>Klik om de tussentitel in te vullen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288" y="2906713"/>
            <a:ext cx="8353425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0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gemene dia -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95288" y="1600200"/>
            <a:ext cx="41005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199" y="1600200"/>
            <a:ext cx="41005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42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gemene dia -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881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ne dia -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60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288" y="1535113"/>
            <a:ext cx="4102100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ondertitel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95288" y="2174875"/>
            <a:ext cx="41021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68400" indent="-2540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1036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ondertitel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1036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168400" indent="-2540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916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-2322"/>
            <a:ext cx="9144000" cy="121310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5288" y="485800"/>
            <a:ext cx="83534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288" y="1772816"/>
            <a:ext cx="8353425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150368" y="6165304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75856" y="6160219"/>
            <a:ext cx="446449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802016" y="6160219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B68E91C-D2D7-49F2-8F01-45953FBE49B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6021360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0" y="6165380"/>
            <a:ext cx="504070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9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3" r:id="rId9"/>
    <p:sldLayoutId id="2147483656" r:id="rId10"/>
    <p:sldLayoutId id="2147483663" r:id="rId11"/>
    <p:sldLayoutId id="2147483657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000" b="0" kern="1200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Tx/>
        <a:buBlip>
          <a:blip r:embed="rId20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Provinciaal infomoment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Standpunt van de doelgroepen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Standpunt landbouwsector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dirty="0"/>
              <a:t>Belang compromis:</a:t>
            </a:r>
          </a:p>
          <a:p>
            <a:r>
              <a:rPr lang="nl-BE" dirty="0"/>
              <a:t>Uitvoering Europese regelgeving: uitstel geen afstel</a:t>
            </a:r>
          </a:p>
          <a:p>
            <a:r>
              <a:rPr lang="nl-BE" dirty="0"/>
              <a:t>Link met vergunningenbeleid via passende beoordeling</a:t>
            </a:r>
          </a:p>
          <a:p>
            <a:r>
              <a:rPr lang="nl-BE" dirty="0"/>
              <a:t>Vergunningenstop vermijden</a:t>
            </a:r>
          </a:p>
          <a:p>
            <a:pPr marL="0" indent="0">
              <a:buNone/>
            </a:pPr>
            <a:r>
              <a:rPr lang="nl-BE" dirty="0"/>
              <a:t>Waakzaamheid toekomstig overleg:</a:t>
            </a:r>
          </a:p>
          <a:p>
            <a:r>
              <a:rPr lang="nl-BE" dirty="0"/>
              <a:t>Focus op Europees natuurbeleid</a:t>
            </a:r>
          </a:p>
          <a:p>
            <a:r>
              <a:rPr lang="nl-BE" dirty="0"/>
              <a:t>Invulling sterkste schouders, zwaarste lasten</a:t>
            </a:r>
          </a:p>
          <a:p>
            <a:r>
              <a:rPr lang="nl-BE" dirty="0"/>
              <a:t>Ontwikkeling PAS: redelijk/proportioneel</a:t>
            </a:r>
          </a:p>
          <a:p>
            <a:r>
              <a:rPr lang="nl-BE" dirty="0"/>
              <a:t>Degelijk flankerend beleid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2</a:t>
            </a:fld>
            <a:endParaRPr lang="nl-BE"/>
          </a:p>
        </p:txBody>
      </p:sp>
      <p:pic>
        <p:nvPicPr>
          <p:cNvPr id="1026" name="Afbeelding 2" descr="Beschrijving: Beschrijving: http://www.absvzw.b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400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54732"/>
            <a:ext cx="23320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Standpunt sector Economie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252520" cy="4353347"/>
          </a:xfrm>
        </p:spPr>
        <p:txBody>
          <a:bodyPr/>
          <a:lstStyle/>
          <a:p>
            <a:r>
              <a:rPr lang="nl-BE" dirty="0" smtClean="0"/>
              <a:t>Intensief wetenschappelijk en participatief proces</a:t>
            </a:r>
          </a:p>
          <a:p>
            <a:r>
              <a:rPr lang="nl-BE" dirty="0" smtClean="0"/>
              <a:t>Verschillende belangen</a:t>
            </a:r>
          </a:p>
          <a:p>
            <a:r>
              <a:rPr lang="nl-BE" dirty="0" smtClean="0"/>
              <a:t>Bedrijven: impact </a:t>
            </a:r>
            <a:r>
              <a:rPr lang="nl-BE" dirty="0" err="1" smtClean="0"/>
              <a:t>vergunnings</a:t>
            </a:r>
            <a:r>
              <a:rPr lang="nl-BE" dirty="0" smtClean="0"/>
              <a:t>(voorw.) + uitbreidingsmogelijkheden?</a:t>
            </a:r>
          </a:p>
          <a:p>
            <a:pPr lvl="1"/>
            <a:r>
              <a:rPr lang="nl-BE" dirty="0" smtClean="0"/>
              <a:t>Discussie zeer technisch /</a:t>
            </a:r>
            <a:r>
              <a:rPr lang="nl-BE" dirty="0" err="1" smtClean="0"/>
              <a:t>wetenschapp</a:t>
            </a:r>
            <a:r>
              <a:rPr lang="nl-BE" dirty="0" smtClean="0"/>
              <a:t>. </a:t>
            </a:r>
            <a:r>
              <a:rPr lang="nl-BE" dirty="0" err="1" smtClean="0"/>
              <a:t>niv</a:t>
            </a:r>
            <a:r>
              <a:rPr lang="nl-BE" dirty="0" smtClean="0"/>
              <a:t>.</a:t>
            </a:r>
          </a:p>
          <a:p>
            <a:pPr lvl="1"/>
            <a:r>
              <a:rPr lang="nl-BE" dirty="0" smtClean="0"/>
              <a:t>PAS, managementplannen, </a:t>
            </a:r>
            <a:r>
              <a:rPr lang="nl-BE" dirty="0" err="1" smtClean="0"/>
              <a:t>voortoets</a:t>
            </a:r>
            <a:r>
              <a:rPr lang="nl-BE" dirty="0" smtClean="0"/>
              <a:t>, Passende Beoordeling,..  moeten objectiveren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3</a:t>
            </a:fld>
            <a:endParaRPr lang="nl-BE"/>
          </a:p>
        </p:txBody>
      </p:sp>
      <p:pic>
        <p:nvPicPr>
          <p:cNvPr id="2052" name="Picture 4" descr="http://www.unizo.be/images/res417883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5387"/>
            <a:ext cx="1584176" cy="8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dovana.ALFA\AppData\Local\Microsoft\Windows\Temporary Internet Files\Content.Outlook\2I60JZ4X\Beeld_en_woordmerk_VEV_kleur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683"/>
            <a:ext cx="1656184" cy="8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353425" cy="854968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Standpunt sector Economie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9252520" cy="4608512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Via kalibratiemodel, zoekzones, PAS, … tracht ANB de impact te milderen.</a:t>
            </a:r>
          </a:p>
          <a:p>
            <a:pPr lvl="1"/>
            <a:r>
              <a:rPr lang="nl-BE" sz="3200" dirty="0" smtClean="0"/>
              <a:t>VOKA en UNIZO bewaken balans mens, natuur en economie.</a:t>
            </a:r>
          </a:p>
          <a:p>
            <a:pPr lvl="1"/>
            <a:r>
              <a:rPr lang="nl-BE" sz="3200" dirty="0" smtClean="0"/>
              <a:t>Ambities biodiversiteit vs. Gevolgen bedrijven.</a:t>
            </a:r>
          </a:p>
          <a:p>
            <a:pPr lvl="2"/>
            <a:r>
              <a:rPr lang="nl-BE" dirty="0" smtClean="0"/>
              <a:t>Habitatrichtlijn: maatregelen… “rekening houden met de vereisten op economisch, sociaal en cultureel gebied en met de regionale en lokale bijzonderheden.”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5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353425" cy="1143000"/>
          </a:xfrm>
        </p:spPr>
        <p:txBody>
          <a:bodyPr/>
          <a:lstStyle/>
          <a:p>
            <a:pPr algn="l"/>
            <a:r>
              <a:rPr lang="nl-BE" dirty="0" smtClean="0"/>
              <a:t>Standpunt Natuurpunt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Breder biodiversiteitsbeleid – aandacht voor natuur buiten Natura 2000</a:t>
            </a:r>
          </a:p>
          <a:p>
            <a:r>
              <a:rPr lang="nl-BE" dirty="0" smtClean="0"/>
              <a:t>Start uitvoering</a:t>
            </a:r>
          </a:p>
          <a:p>
            <a:r>
              <a:rPr lang="nl-BE" dirty="0" smtClean="0"/>
              <a:t>IHD = </a:t>
            </a:r>
            <a:r>
              <a:rPr lang="nl-BE" i="1" dirty="0" smtClean="0"/>
              <a:t>tussen</a:t>
            </a:r>
            <a:r>
              <a:rPr lang="nl-BE" dirty="0" smtClean="0"/>
              <a:t>doelen</a:t>
            </a:r>
          </a:p>
          <a:p>
            <a:r>
              <a:rPr lang="nl-BE" dirty="0" smtClean="0"/>
              <a:t>3 aandachtspunten voor uitvoering:</a:t>
            </a:r>
          </a:p>
          <a:p>
            <a:pPr lvl="1"/>
            <a:r>
              <a:rPr lang="nl-BE" dirty="0" smtClean="0"/>
              <a:t>Budget</a:t>
            </a:r>
          </a:p>
          <a:p>
            <a:pPr lvl="1"/>
            <a:r>
              <a:rPr lang="nl-BE" dirty="0" smtClean="0"/>
              <a:t>Proces</a:t>
            </a:r>
          </a:p>
          <a:p>
            <a:pPr lvl="1"/>
            <a:r>
              <a:rPr lang="nl-BE" dirty="0" smtClean="0"/>
              <a:t>milieu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5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04" y="0"/>
            <a:ext cx="1340768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Standpunt Landelijk Vlaanderen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nl-BE" dirty="0"/>
              <a:t>Overlegproces N2000 → komen tot gezamenlijk gedragen beleid</a:t>
            </a:r>
          </a:p>
          <a:p>
            <a:pPr fontAlgn="base"/>
            <a:r>
              <a:rPr lang="nl-BE" dirty="0" err="1"/>
              <a:t>BOLOV’s</a:t>
            </a:r>
            <a:r>
              <a:rPr lang="nl-BE" dirty="0"/>
              <a:t> → vroeg knelpunten en suggesties instrumenten</a:t>
            </a:r>
          </a:p>
          <a:p>
            <a:pPr fontAlgn="base"/>
            <a:r>
              <a:rPr lang="nl-BE" dirty="0" err="1"/>
              <a:t>BOLOV’s</a:t>
            </a:r>
            <a:r>
              <a:rPr lang="nl-BE" dirty="0"/>
              <a:t> → tijd om te leren kennen en wennen nieuw beleid</a:t>
            </a:r>
          </a:p>
          <a:p>
            <a:pPr fontAlgn="base"/>
            <a:r>
              <a:rPr lang="nl-BE" dirty="0"/>
              <a:t>Geholpen door </a:t>
            </a:r>
            <a:r>
              <a:rPr lang="nl-BE" dirty="0" err="1"/>
              <a:t>quick</a:t>
            </a:r>
            <a:r>
              <a:rPr lang="nl-BE" dirty="0"/>
              <a:t> </a:t>
            </a:r>
            <a:r>
              <a:rPr lang="nl-BE" dirty="0" err="1"/>
              <a:t>wins</a:t>
            </a:r>
            <a:endParaRPr lang="nl-BE" dirty="0"/>
          </a:p>
          <a:p>
            <a:pPr fontAlgn="base"/>
            <a:r>
              <a:rPr lang="nl-BE" dirty="0"/>
              <a:t>Nieuwe natuurbeleid: integratie (en simplificatie?), maar: verwarring losse instrumenten die ook IHD realiseren → Vlaamse coherentie?</a:t>
            </a:r>
          </a:p>
          <a:p>
            <a:pPr fontAlgn="base"/>
            <a:r>
              <a:rPr lang="nl-BE" dirty="0"/>
              <a:t>Medewerking verwacht, maar: financieel nog rechtsonzekerheid</a:t>
            </a:r>
          </a:p>
          <a:p>
            <a:pPr fontAlgn="base"/>
            <a:r>
              <a:rPr lang="nl-BE" dirty="0"/>
              <a:t>Globaal: vroeger betutteling en geen inspraak &lt; nu meer en gelijke kansen en wel inspraak.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6</a:t>
            </a:fld>
            <a:endParaRPr lang="nl-BE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70635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Standpunt Hubertus vereniging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Inspanningen jagers ↑ → mee in overleg</a:t>
            </a:r>
          </a:p>
          <a:p>
            <a:r>
              <a:rPr lang="nl-BE" dirty="0"/>
              <a:t>Jagerij geviseerd → begrijpen dankzij </a:t>
            </a:r>
            <a:r>
              <a:rPr lang="nl-BE" dirty="0" err="1"/>
              <a:t>BOLOV’s</a:t>
            </a:r>
            <a:r>
              <a:rPr lang="nl-BE" dirty="0"/>
              <a:t> + opportuniteiten</a:t>
            </a:r>
          </a:p>
          <a:p>
            <a:r>
              <a:rPr lang="nl-BE" dirty="0"/>
              <a:t>Natuurbeheerplan: nee, maar: communicatie</a:t>
            </a:r>
          </a:p>
          <a:p>
            <a:r>
              <a:rPr lang="nl-BE" dirty="0"/>
              <a:t>Faunabeheerplan: ja</a:t>
            </a:r>
          </a:p>
          <a:p>
            <a:r>
              <a:rPr lang="nl-BE" dirty="0"/>
              <a:t>Predatie: taboe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7</a:t>
            </a:fld>
            <a:endParaRPr lang="nl-BE"/>
          </a:p>
        </p:txBody>
      </p:sp>
      <p:pic>
        <p:nvPicPr>
          <p:cNvPr id="1026" name="Picture 2" descr="C:\Users\padovana.ALFA\AppData\Local\Microsoft\Windows\Temporary Internet Files\Content.Outlook\2I60JZ4X\HV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6844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Standpunt bossector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nl-BE" dirty="0" smtClean="0"/>
          </a:p>
          <a:p>
            <a:r>
              <a:rPr lang="nl-BE" dirty="0" smtClean="0"/>
              <a:t>Doelstelling Europese </a:t>
            </a:r>
            <a:r>
              <a:rPr lang="nl-BE" dirty="0"/>
              <a:t>Natura 2000 </a:t>
            </a:r>
            <a:r>
              <a:rPr lang="nl-BE" dirty="0" smtClean="0"/>
              <a:t>richtlijnen</a:t>
            </a:r>
          </a:p>
          <a:p>
            <a:pPr lvl="1"/>
            <a:r>
              <a:rPr lang="nl-BE" dirty="0" smtClean="0"/>
              <a:t>Met de </a:t>
            </a:r>
            <a:r>
              <a:rPr lang="nl-BE" dirty="0"/>
              <a:t>lidstaten een netwerk </a:t>
            </a:r>
            <a:r>
              <a:rPr lang="nl-BE" dirty="0" smtClean="0"/>
              <a:t>ontwikkelen</a:t>
            </a:r>
          </a:p>
          <a:p>
            <a:pPr lvl="1"/>
            <a:r>
              <a:rPr lang="nl-BE" dirty="0" smtClean="0"/>
              <a:t>Van </a:t>
            </a:r>
            <a:r>
              <a:rPr lang="nl-BE" dirty="0"/>
              <a:t>natuurgebieden met </a:t>
            </a:r>
            <a:r>
              <a:rPr lang="nl-BE" dirty="0" smtClean="0"/>
              <a:t>duidelijke natuurwaarden</a:t>
            </a:r>
            <a:r>
              <a:rPr lang="nl-BE" dirty="0"/>
              <a:t>, </a:t>
            </a:r>
            <a:r>
              <a:rPr lang="nl-BE" dirty="0" smtClean="0"/>
              <a:t>voor </a:t>
            </a:r>
            <a:r>
              <a:rPr lang="nl-BE" dirty="0" err="1"/>
              <a:t>habitats</a:t>
            </a:r>
            <a:r>
              <a:rPr lang="nl-BE" dirty="0"/>
              <a:t> </a:t>
            </a:r>
            <a:r>
              <a:rPr lang="nl-BE" dirty="0" smtClean="0"/>
              <a:t>en soorten.</a:t>
            </a:r>
          </a:p>
          <a:p>
            <a:r>
              <a:rPr lang="nl-BE" dirty="0" smtClean="0"/>
              <a:t>Bosgroepen, als belangrijkste vertegenwoordiger van de bosbouwsector, mee in het overleg</a:t>
            </a:r>
          </a:p>
          <a:p>
            <a:r>
              <a:rPr lang="nl-BE" dirty="0"/>
              <a:t>Het proces werd transparant en wetenschappelijk onderbouwd overlegd</a:t>
            </a:r>
          </a:p>
          <a:p>
            <a:r>
              <a:rPr lang="nl-BE" dirty="0" smtClean="0"/>
              <a:t>Aantal cruciale uitgangspunten om te komen tot een gedragen compromis</a:t>
            </a:r>
          </a:p>
          <a:p>
            <a:pPr lvl="1"/>
            <a:r>
              <a:rPr lang="nl-BE" dirty="0"/>
              <a:t>Duurzame en multifunctionele Bosbouw. Meer bepaald moeten de desgevallend te derven inkomsten vergoed worden. </a:t>
            </a:r>
            <a:endParaRPr lang="nl-BE" dirty="0" smtClean="0"/>
          </a:p>
          <a:p>
            <a:pPr lvl="1"/>
            <a:r>
              <a:rPr lang="nl-BE" dirty="0" smtClean="0"/>
              <a:t>Het </a:t>
            </a:r>
            <a:r>
              <a:rPr lang="nl-BE" dirty="0"/>
              <a:t>natuurbeleid moet transparant zijn en voor dezelfde inspanningen moeten gelijke – voor alle partijen – tegemoetkomingen gelden. </a:t>
            </a:r>
          </a:p>
          <a:p>
            <a:pPr lvl="1"/>
            <a:r>
              <a:rPr lang="nl-BE" dirty="0" smtClean="0"/>
              <a:t>Overleg </a:t>
            </a:r>
            <a:r>
              <a:rPr lang="nl-BE" dirty="0"/>
              <a:t>moet kunnen tot en met de laatste uitvoeringsfase. </a:t>
            </a:r>
            <a:endParaRPr lang="nl-BE" dirty="0" smtClean="0"/>
          </a:p>
          <a:p>
            <a:pPr lvl="1"/>
            <a:r>
              <a:rPr lang="nl-BE" dirty="0" smtClean="0"/>
              <a:t>De </a:t>
            </a:r>
            <a:r>
              <a:rPr lang="nl-BE" dirty="0"/>
              <a:t>sterkste schouder, ANB, de Openbare bossen en de Natuurverenigingen dragen de zwaarste lasten.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6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NB-kleurenschema">
      <a:dk1>
        <a:sysClr val="windowText" lastClr="000000"/>
      </a:dk1>
      <a:lt1>
        <a:sysClr val="window" lastClr="FFFFFF"/>
      </a:lt1>
      <a:dk2>
        <a:srgbClr val="006460"/>
      </a:dk2>
      <a:lt2>
        <a:srgbClr val="7A9283"/>
      </a:lt2>
      <a:accent1>
        <a:srgbClr val="C5D683"/>
      </a:accent1>
      <a:accent2>
        <a:srgbClr val="6A4300"/>
      </a:accent2>
      <a:accent3>
        <a:srgbClr val="7A9283"/>
      </a:accent3>
      <a:accent4>
        <a:srgbClr val="CAC49C"/>
      </a:accent4>
      <a:accent5>
        <a:srgbClr val="51654F"/>
      </a:accent5>
      <a:accent6>
        <a:srgbClr val="000000"/>
      </a:accent6>
      <a:hlink>
        <a:srgbClr val="434034"/>
      </a:hlink>
      <a:folHlink>
        <a:srgbClr val="92B4BD"/>
      </a:folHlink>
    </a:clrScheme>
    <a:fontScheme name="ANB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ANB-kleurenschema">
      <a:dk1>
        <a:sysClr val="windowText" lastClr="000000"/>
      </a:dk1>
      <a:lt1>
        <a:sysClr val="window" lastClr="FFFFFF"/>
      </a:lt1>
      <a:dk2>
        <a:srgbClr val="006460"/>
      </a:dk2>
      <a:lt2>
        <a:srgbClr val="7A9283"/>
      </a:lt2>
      <a:accent1>
        <a:srgbClr val="C5D683"/>
      </a:accent1>
      <a:accent2>
        <a:srgbClr val="6A4300"/>
      </a:accent2>
      <a:accent3>
        <a:srgbClr val="7A9283"/>
      </a:accent3>
      <a:accent4>
        <a:srgbClr val="CAC49C"/>
      </a:accent4>
      <a:accent5>
        <a:srgbClr val="51654F"/>
      </a:accent5>
      <a:accent6>
        <a:srgbClr val="000000"/>
      </a:accent6>
      <a:hlink>
        <a:srgbClr val="434034"/>
      </a:hlink>
      <a:folHlink>
        <a:srgbClr val="92B4BD"/>
      </a:folHlink>
    </a:clrScheme>
    <a:fontScheme name="ANB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ANB-kleurenschema">
      <a:dk1>
        <a:sysClr val="windowText" lastClr="000000"/>
      </a:dk1>
      <a:lt1>
        <a:sysClr val="window" lastClr="FFFFFF"/>
      </a:lt1>
      <a:dk2>
        <a:srgbClr val="006460"/>
      </a:dk2>
      <a:lt2>
        <a:srgbClr val="7A9283"/>
      </a:lt2>
      <a:accent1>
        <a:srgbClr val="C5D683"/>
      </a:accent1>
      <a:accent2>
        <a:srgbClr val="6A4300"/>
      </a:accent2>
      <a:accent3>
        <a:srgbClr val="7A9283"/>
      </a:accent3>
      <a:accent4>
        <a:srgbClr val="CAC49C"/>
      </a:accent4>
      <a:accent5>
        <a:srgbClr val="51654F"/>
      </a:accent5>
      <a:accent6>
        <a:srgbClr val="000000"/>
      </a:accent6>
      <a:hlink>
        <a:srgbClr val="434034"/>
      </a:hlink>
      <a:folHlink>
        <a:srgbClr val="92B4BD"/>
      </a:folHlink>
    </a:clrScheme>
    <a:fontScheme name="ANB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b_ShortDescription xmlns="c4b4d200-1bf0-4c58-8100-99e8f7febe63">Powerpoint-presentatie nieuw sjabloon ANB</anb_ShortDescription>
    <nac8a9e710114f778bb5707cf05a64e1 xmlns="158eca7a-e8ca-4614-9434-5ba85258a2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Sjabloon</TermName>
          <TermId xmlns="http://schemas.microsoft.com/office/infopath/2007/PartnerControls">eee9a9e1-e150-4502-8983-d74a20bb52e9</TermId>
        </TermInfo>
      </Terms>
    </nac8a9e710114f778bb5707cf05a64e1>
    <TaxCatchAll xmlns="158eca7a-e8ca-4614-9434-5ba85258a26a">
      <Value>112</Value>
      <Value>110</Value>
    </TaxCatchAll>
    <ANB_Province3_0 xmlns="c4b4d200-1bf0-4c58-8100-99e8f7febe63">
      <Terms xmlns="http://schemas.microsoft.com/office/infopath/2007/PartnerControls"/>
    </ANB_Province3_0>
    <ANB_Province2_0 xmlns="c4b4d200-1bf0-4c58-8100-99e8f7febe63">
      <Terms xmlns="http://schemas.microsoft.com/office/infopath/2007/PartnerControls"/>
    </ANB_Province2_0>
    <ANB_Thema_0 xmlns="c4b4d200-1bf0-4c58-8100-99e8f7fe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Huisstijl</TermName>
          <TermId xmlns="http://schemas.microsoft.com/office/infopath/2007/PartnerControls">460027cc-91f2-4645-a49e-8c597d37546e</TermId>
        </TermInfo>
      </Terms>
    </ANB_Thema_0>
    <c1469f4047cf4fe9a6986f272c1d2e72 xmlns="158eca7a-e8ca-4614-9434-5ba85258a26a">
      <Terms xmlns="http://schemas.microsoft.com/office/infopath/2007/PartnerControls"/>
    </c1469f4047cf4fe9a6986f272c1d2e72>
    <ANB_Thema2_0 xmlns="c4b4d200-1bf0-4c58-8100-99e8f7febe63">
      <Terms xmlns="http://schemas.microsoft.com/office/infopath/2007/PartnerControls"/>
    </ANB_Thema2_0>
    <ANB_Province_0 xmlns="c4b4d200-1bf0-4c58-8100-99e8f7febe63">
      <Terms xmlns="http://schemas.microsoft.com/office/infopath/2007/PartnerControls"/>
    </ANB_Province_0>
    <maa24248611f493f95380cab666a9448 xmlns="158eca7a-e8ca-4614-9434-5ba85258a26a">
      <Terms xmlns="http://schemas.microsoft.com/office/infopath/2007/PartnerControls"/>
    </maa24248611f493f95380cab666a9448>
    <ANB_Thema3_0 xmlns="c4b4d200-1bf0-4c58-8100-99e8f7febe63">
      <Terms xmlns="http://schemas.microsoft.com/office/infopath/2007/PartnerControls"/>
    </ANB_Thema3_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NB Document" ma:contentTypeID="0x0101008E2A979057C7484986EF6036D45549790081F7C3BC1E6AAE47B120F39E773F6C18" ma:contentTypeVersion="26" ma:contentTypeDescription="ANB Document" ma:contentTypeScope="" ma:versionID="e5b286294105f3f9e10cef098a113128">
  <xsd:schema xmlns:xsd="http://www.w3.org/2001/XMLSchema" xmlns:xs="http://www.w3.org/2001/XMLSchema" xmlns:p="http://schemas.microsoft.com/office/2006/metadata/properties" xmlns:ns2="c4b4d200-1bf0-4c58-8100-99e8f7febe63" xmlns:ns3="158eca7a-e8ca-4614-9434-5ba85258a26a" targetNamespace="http://schemas.microsoft.com/office/2006/metadata/properties" ma:root="true" ma:fieldsID="accf4eda6aeb3c1d9bf716bf7816d44f" ns2:_="" ns3:_="">
    <xsd:import namespace="c4b4d200-1bf0-4c58-8100-99e8f7febe63"/>
    <xsd:import namespace="158eca7a-e8ca-4614-9434-5ba85258a26a"/>
    <xsd:element name="properties">
      <xsd:complexType>
        <xsd:sequence>
          <xsd:element name="documentManagement">
            <xsd:complexType>
              <xsd:all>
                <xsd:element ref="ns2:anb_ShortDescription" minOccurs="0"/>
                <xsd:element ref="ns3:TaxCatchAll" minOccurs="0"/>
                <xsd:element ref="ns3:TaxCatchAllLabel" minOccurs="0"/>
                <xsd:element ref="ns2:ANB_Province2_0" minOccurs="0"/>
                <xsd:element ref="ns2:ANB_Province3_0" minOccurs="0"/>
                <xsd:element ref="ns3:maa24248611f493f95380cab666a9448" minOccurs="0"/>
                <xsd:element ref="ns3:c1469f4047cf4fe9a6986f272c1d2e72" minOccurs="0"/>
                <xsd:element ref="ns3:nac8a9e710114f778bb5707cf05a64e1" minOccurs="0"/>
                <xsd:element ref="ns2:ANB_Thema3_0" minOccurs="0"/>
                <xsd:element ref="ns2:ANB_Province_0" minOccurs="0"/>
                <xsd:element ref="ns2:ANB_Thema2_0" minOccurs="0"/>
                <xsd:element ref="ns2:ANB_Thema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d200-1bf0-4c58-8100-99e8f7febe63" elementFormDefault="qualified">
    <xsd:import namespace="http://schemas.microsoft.com/office/2006/documentManagement/types"/>
    <xsd:import namespace="http://schemas.microsoft.com/office/infopath/2007/PartnerControls"/>
    <xsd:element name="anb_ShortDescription" ma:index="2" nillable="true" ma:displayName="Korte Beschrijving" ma:internalName="anb_ShortDescription" ma:readOnly="false">
      <xsd:simpleType>
        <xsd:restriction base="dms:Note">
          <xsd:maxLength value="255"/>
        </xsd:restriction>
      </xsd:simpleType>
    </xsd:element>
    <xsd:element name="ANB_Province2_0" ma:index="16" nillable="true" ma:taxonomy="true" ma:internalName="ANB_Province2_0" ma:taxonomyFieldName="ANB_Province2" ma:displayName="Provincie2" ma:default="" ma:fieldId="{0d471f73-75a4-4838-bcd6-2edd956a2f1d}" ma:sspId="e72cec57-dc3f-4e2d-aa58-787a1f1f7a49" ma:termSetId="859e6fe7-104b-443f-94f8-31c18f8f2f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NB_Province3_0" ma:index="17" nillable="true" ma:taxonomy="true" ma:internalName="ANB_Province3_0" ma:taxonomyFieldName="ANB_Province3" ma:displayName="Provincie3" ma:default="" ma:fieldId="{98b4b967-a28a-4fb4-80d9-1777b4f28c86}" ma:sspId="e72cec57-dc3f-4e2d-aa58-787a1f1f7a49" ma:termSetId="859e6fe7-104b-443f-94f8-31c18f8f2f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NB_Thema3_0" ma:index="24" nillable="true" ma:taxonomy="true" ma:internalName="ANB_Thema3_0" ma:taxonomyFieldName="anb_Thema3" ma:displayName="Subthema 2" ma:default="" ma:fieldId="{2a9a5aa5-03ab-4fd9-9ee5-2ab68eb0946e}" ma:sspId="e72cec57-dc3f-4e2d-aa58-787a1f1f7a49" ma:termSetId="25c6d189-dc52-4c0b-aa8a-f1bbf7a68b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NB_Province_0" ma:index="25" nillable="true" ma:taxonomy="true" ma:internalName="ANB_Province_0" ma:taxonomyFieldName="ANB_Province" ma:displayName="Provincie" ma:default="" ma:fieldId="{801d5255-0eb9-4067-b1a1-052100552226}" ma:sspId="e72cec57-dc3f-4e2d-aa58-787a1f1f7a49" ma:termSetId="859e6fe7-104b-443f-94f8-31c18f8f2f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NB_Thema2_0" ma:index="26" nillable="true" ma:taxonomy="true" ma:internalName="ANB_Thema2_0" ma:taxonomyFieldName="anb_Thema2" ma:displayName="Subthema 1" ma:default="" ma:fieldId="{ec12748a-1992-4cbc-a004-150e7ea8e906}" ma:sspId="e72cec57-dc3f-4e2d-aa58-787a1f1f7a49" ma:termSetId="25c6d189-dc52-4c0b-aa8a-f1bbf7a68b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NB_Thema_0" ma:index="28" ma:taxonomy="true" ma:internalName="ANB_Thema_0" ma:taxonomyFieldName="anb_Thema" ma:displayName="Thema" ma:readOnly="false" ma:default="" ma:fieldId="{91d14c0c-aefc-477d-881d-50e3e47480d4}" ma:sspId="e72cec57-dc3f-4e2d-aa58-787a1f1f7a49" ma:termSetId="25c6d189-dc52-4c0b-aa8a-f1bbf7a68b7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eca7a-e8ca-4614-9434-5ba85258a26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Catch-all-kolom van taxonomie" ma:hidden="true" ma:list="{afed3c58-bdcc-4228-9a6b-0d207ff57adb}" ma:internalName="TaxCatchAll" ma:showField="CatchAllData" ma:web="158eca7a-e8ca-4614-9434-5ba85258a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Catch-all-kolom van taxonomie1" ma:hidden="true" ma:list="{afed3c58-bdcc-4228-9a6b-0d207ff57adb}" ma:internalName="TaxCatchAllLabel" ma:readOnly="true" ma:showField="CatchAllDataLabel" ma:web="158eca7a-e8ca-4614-9434-5ba85258a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a24248611f493f95380cab666a9448" ma:index="19" nillable="true" ma:taxonomy="true" ma:internalName="maa24248611f493f95380cab666a9448" ma:taxonomyFieldName="Domeinen" ma:displayName="Domeinen" ma:default="" ma:fieldId="{6aa24248-611f-493f-9538-0cab666a9448}" ma:sspId="e72cec57-dc3f-4e2d-aa58-787a1f1f7a49" ma:termSetId="4929a0ca-593c-4b04-bdfe-0c85b69c63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1469f4047cf4fe9a6986f272c1d2e72" ma:index="20" nillable="true" ma:taxonomy="true" ma:internalName="c1469f4047cf4fe9a6986f272c1d2e72" ma:taxonomyFieldName="Domeinen2" ma:displayName="Domeinen2" ma:default="" ma:fieldId="{c1469f40-47cf-4fe9-a698-6f272c1d2e72}" ma:sspId="e72cec57-dc3f-4e2d-aa58-787a1f1f7a49" ma:termSetId="4929a0ca-593c-4b04-bdfe-0c85b69c63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c8a9e710114f778bb5707cf05a64e1" ma:index="23" nillable="true" ma:taxonomy="true" ma:internalName="nac8a9e710114f778bb5707cf05a64e1" ma:taxonomyFieldName="Soort_x0020_document" ma:displayName="Soort document" ma:default="" ma:fieldId="{7ac8a9e7-1011-4f77-8bb5-707cf05a64e1}" ma:sspId="e72cec57-dc3f-4e2d-aa58-787a1f1f7a49" ma:termSetId="e72d5fbd-a5ce-447d-b450-bd3c1ada2d0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 ma:index="7" ma:displayName="Vrije 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ED5FA-EEB9-4578-886F-EF5687F9B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5E2A63-5261-4D2E-9B85-D6D71465CAB6}">
  <ds:schemaRefs>
    <ds:schemaRef ds:uri="http://purl.org/dc/dcmitype/"/>
    <ds:schemaRef ds:uri="c4b4d200-1bf0-4c58-8100-99e8f7febe63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158eca7a-e8ca-4614-9434-5ba85258a26a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D8AF5B-BE18-4096-88D7-A923238B0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4d200-1bf0-4c58-8100-99e8f7febe63"/>
    <ds:schemaRef ds:uri="158eca7a-e8ca-4614-9434-5ba85258a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ANB-presentatie doelgroepen</Template>
  <TotalTime>363</TotalTime>
  <Words>404</Words>
  <Application>Microsoft Office PowerPoint</Application>
  <PresentationFormat>Diavoorstelling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Provinciaal infomoment</vt:lpstr>
      <vt:lpstr>Standpunt landbouwsector</vt:lpstr>
      <vt:lpstr>Standpunt sector Economie</vt:lpstr>
      <vt:lpstr>Standpunt sector Economie</vt:lpstr>
      <vt:lpstr>Standpunt Natuurpunt</vt:lpstr>
      <vt:lpstr>Standpunt Landelijk Vlaanderen</vt:lpstr>
      <vt:lpstr>Standpunt Hubertus vereniging</vt:lpstr>
      <vt:lpstr>Standpunt bossector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Provinciaal infomoment</dc:title>
  <dc:creator>Benno Geertsma</dc:creator>
  <cp:lastModifiedBy>Vanneste, Kaat</cp:lastModifiedBy>
  <cp:revision>12</cp:revision>
  <dcterms:created xsi:type="dcterms:W3CDTF">2014-05-28T06:48:55Z</dcterms:created>
  <dcterms:modified xsi:type="dcterms:W3CDTF">2015-01-09T14:40:46Z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0x0101008E2A979057C7484986EF6036D45549790081F7C3BC1E6AAE47B120F39E773F6C18</vt:lpwstr>
  </property>
  <property fmtid="{D5CDD505-2E9C-101B-9397-08002B2CF9AE}" pid="3" name="anb_Thema">
    <vt:lpwstr>112;#Huisstijl|460027cc-91f2-4645-a49e-8c597d37546e</vt:lpwstr>
  </property>
  <property fmtid="{D5CDD505-2E9C-101B-9397-08002B2CF9AE}" pid="4" name="Soort document">
    <vt:lpwstr>110;#Sjabloon|eee9a9e1-e150-4502-8983-d74a20bb52e9</vt:lpwstr>
  </property>
</Properties>
</file>